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4.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66" r:id="rId3"/>
    <p:sldId id="271" r:id="rId4"/>
    <p:sldId id="257" r:id="rId5"/>
    <p:sldId id="258" r:id="rId6"/>
    <p:sldId id="267" r:id="rId7"/>
    <p:sldId id="268" r:id="rId8"/>
    <p:sldId id="265" r:id="rId9"/>
    <p:sldId id="259" r:id="rId10"/>
    <p:sldId id="260" r:id="rId11"/>
    <p:sldId id="261" r:id="rId12"/>
    <p:sldId id="262" r:id="rId13"/>
    <p:sldId id="263" r:id="rId14"/>
    <p:sldId id="264" r:id="rId15"/>
    <p:sldId id="269"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43"/>
    <p:restoredTop sz="95091"/>
  </p:normalViewPr>
  <p:slideViewPr>
    <p:cSldViewPr snapToGrid="0" snapToObjects="1">
      <p:cViewPr varScale="1">
        <p:scale>
          <a:sx n="111" d="100"/>
          <a:sy n="111" d="100"/>
        </p:scale>
        <p:origin x="97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12/1/2025</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178B2C-6FD1-6D4A-800A-C48911714158}"/>
              </a:ext>
            </a:extLst>
          </p:cNvPr>
          <p:cNvSpPr>
            <a:spLocks noGrp="1"/>
          </p:cNvSpPr>
          <p:nvPr>
            <p:ph type="ctrTitle"/>
          </p:nvPr>
        </p:nvSpPr>
        <p:spPr>
          <a:xfrm>
            <a:off x="1055993" y="2507672"/>
            <a:ext cx="7315200" cy="1270185"/>
          </a:xfrm>
        </p:spPr>
        <p:txBody>
          <a:bodyPr>
            <a:normAutofit/>
          </a:bodyPr>
          <a:lstStyle/>
          <a:p>
            <a:r>
              <a:rPr lang="fr-FR" sz="4800" dirty="0">
                <a:solidFill>
                  <a:schemeClr val="tx1">
                    <a:lumMod val="95000"/>
                    <a:lumOff val="5000"/>
                  </a:schemeClr>
                </a:solidFill>
                <a:latin typeface="Century Gothic" panose="020B0502020202020204" pitchFamily="34" charset="0"/>
              </a:rPr>
              <a:t>L’intelligence ? </a:t>
            </a:r>
          </a:p>
        </p:txBody>
      </p:sp>
      <p:pic>
        <p:nvPicPr>
          <p:cNvPr id="5" name="Image 4">
            <a:extLst>
              <a:ext uri="{FF2B5EF4-FFF2-40B4-BE49-F238E27FC236}">
                <a16:creationId xmlns:a16="http://schemas.microsoft.com/office/drawing/2014/main" id="{9B4FF17E-4576-0949-B2BF-9CD59DEDA2C2}"/>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10197234" y="1787235"/>
            <a:ext cx="1412875" cy="2992583"/>
          </a:xfrm>
          <a:prstGeom prst="rect">
            <a:avLst/>
          </a:prstGeom>
        </p:spPr>
      </p:pic>
    </p:spTree>
    <p:extLst>
      <p:ext uri="{BB962C8B-B14F-4D97-AF65-F5344CB8AC3E}">
        <p14:creationId xmlns:p14="http://schemas.microsoft.com/office/powerpoint/2010/main" val="2795842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5715F85-4107-234A-87DE-6D45E38E91B5}"/>
              </a:ext>
            </a:extLst>
          </p:cNvPr>
          <p:cNvSpPr txBox="1"/>
          <p:nvPr/>
        </p:nvSpPr>
        <p:spPr>
          <a:xfrm>
            <a:off x="1365745" y="1989086"/>
            <a:ext cx="8477001" cy="2062103"/>
          </a:xfrm>
          <a:prstGeom prst="rect">
            <a:avLst/>
          </a:prstGeom>
          <a:noFill/>
        </p:spPr>
        <p:txBody>
          <a:bodyPr wrap="none" rtlCol="0">
            <a:spAutoFit/>
          </a:bodyPr>
          <a:lstStyle/>
          <a:p>
            <a:r>
              <a:rPr lang="fr-FR" sz="3200" dirty="0">
                <a:solidFill>
                  <a:schemeClr val="tx1">
                    <a:lumMod val="95000"/>
                    <a:lumOff val="5000"/>
                  </a:schemeClr>
                </a:solidFill>
              </a:rPr>
              <a:t>Par deux et en 3 minutes :</a:t>
            </a:r>
          </a:p>
          <a:p>
            <a:endParaRPr lang="fr-FR" sz="3200" dirty="0">
              <a:solidFill>
                <a:schemeClr val="tx1">
                  <a:lumMod val="95000"/>
                  <a:lumOff val="5000"/>
                </a:schemeClr>
              </a:solidFill>
            </a:endParaRPr>
          </a:p>
          <a:p>
            <a:r>
              <a:rPr lang="fr-FR" sz="3200" dirty="0">
                <a:solidFill>
                  <a:schemeClr val="tx1">
                    <a:lumMod val="95000"/>
                    <a:lumOff val="5000"/>
                  </a:schemeClr>
                </a:solidFill>
              </a:rPr>
              <a:t>Je vous laisse réfléchir à une définition </a:t>
            </a:r>
          </a:p>
          <a:p>
            <a:r>
              <a:rPr lang="fr-FR" sz="3200" dirty="0">
                <a:solidFill>
                  <a:schemeClr val="tx1">
                    <a:lumMod val="95000"/>
                    <a:lumOff val="5000"/>
                  </a:schemeClr>
                </a:solidFill>
              </a:rPr>
              <a:t>de l’intelligence, avec vos propres mots. </a:t>
            </a:r>
          </a:p>
        </p:txBody>
      </p:sp>
    </p:spTree>
    <p:extLst>
      <p:ext uri="{BB962C8B-B14F-4D97-AF65-F5344CB8AC3E}">
        <p14:creationId xmlns:p14="http://schemas.microsoft.com/office/powerpoint/2010/main" val="1275269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B479195-7114-D74F-8D34-606FAA879D03}"/>
              </a:ext>
            </a:extLst>
          </p:cNvPr>
          <p:cNvSpPr txBox="1"/>
          <p:nvPr/>
        </p:nvSpPr>
        <p:spPr>
          <a:xfrm>
            <a:off x="476491" y="872837"/>
            <a:ext cx="10753265" cy="2308324"/>
          </a:xfrm>
          <a:prstGeom prst="rect">
            <a:avLst/>
          </a:prstGeom>
          <a:noFill/>
        </p:spPr>
        <p:txBody>
          <a:bodyPr wrap="none" rtlCol="0">
            <a:spAutoFit/>
          </a:bodyPr>
          <a:lstStyle/>
          <a:p>
            <a:r>
              <a:rPr lang="fr-FR" sz="3600" dirty="0">
                <a:solidFill>
                  <a:schemeClr val="tx1">
                    <a:lumMod val="95000"/>
                    <a:lumOff val="5000"/>
                  </a:schemeClr>
                </a:solidFill>
              </a:rPr>
              <a:t>Passons à quelques minutes de discussion pour </a:t>
            </a:r>
          </a:p>
          <a:p>
            <a:r>
              <a:rPr lang="fr-FR" sz="3600" dirty="0">
                <a:solidFill>
                  <a:schemeClr val="tx1">
                    <a:lumMod val="95000"/>
                    <a:lumOff val="5000"/>
                  </a:schemeClr>
                </a:solidFill>
              </a:rPr>
              <a:t>définir ensemble sur ce qu’est: </a:t>
            </a:r>
          </a:p>
          <a:p>
            <a:endParaRPr lang="fr-FR" sz="3600" dirty="0">
              <a:solidFill>
                <a:schemeClr val="tx1">
                  <a:lumMod val="95000"/>
                  <a:lumOff val="5000"/>
                </a:schemeClr>
              </a:solidFill>
            </a:endParaRPr>
          </a:p>
          <a:p>
            <a:pPr algn="ctr"/>
            <a:r>
              <a:rPr lang="fr-FR" sz="3600" b="1" dirty="0">
                <a:solidFill>
                  <a:schemeClr val="tx1">
                    <a:lumMod val="95000"/>
                    <a:lumOff val="5000"/>
                  </a:schemeClr>
                </a:solidFill>
              </a:rPr>
              <a:t>L’intelligence. </a:t>
            </a:r>
          </a:p>
        </p:txBody>
      </p:sp>
      <p:sp>
        <p:nvSpPr>
          <p:cNvPr id="4" name="Bulle ronde 3">
            <a:extLst>
              <a:ext uri="{FF2B5EF4-FFF2-40B4-BE49-F238E27FC236}">
                <a16:creationId xmlns:a16="http://schemas.microsoft.com/office/drawing/2014/main" id="{EFB826EE-C295-7344-A05F-D0E9E55780B9}"/>
              </a:ext>
            </a:extLst>
          </p:cNvPr>
          <p:cNvSpPr/>
          <p:nvPr/>
        </p:nvSpPr>
        <p:spPr>
          <a:xfrm>
            <a:off x="5853123" y="3803659"/>
            <a:ext cx="4590620" cy="1565563"/>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solidFill>
                  <a:schemeClr val="tx1">
                    <a:lumMod val="95000"/>
                    <a:lumOff val="5000"/>
                  </a:schemeClr>
                </a:solidFill>
                <a:latin typeface="Century Gothic" panose="020B0502020202020204" pitchFamily="34" charset="0"/>
              </a:rPr>
              <a:t>Nous avons le droit de penser ce que nous pensons. </a:t>
            </a:r>
          </a:p>
          <a:p>
            <a:pPr algn="ctr"/>
            <a:endParaRPr lang="fr-FR" sz="800" dirty="0"/>
          </a:p>
        </p:txBody>
      </p:sp>
    </p:spTree>
    <p:extLst>
      <p:ext uri="{BB962C8B-B14F-4D97-AF65-F5344CB8AC3E}">
        <p14:creationId xmlns:p14="http://schemas.microsoft.com/office/powerpoint/2010/main" val="1981292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920DCB-9273-044A-9E1A-BFD0244B40FE}"/>
              </a:ext>
            </a:extLst>
          </p:cNvPr>
          <p:cNvSpPr>
            <a:spLocks noGrp="1"/>
          </p:cNvSpPr>
          <p:nvPr>
            <p:ph type="title"/>
          </p:nvPr>
        </p:nvSpPr>
        <p:spPr/>
        <p:txBody>
          <a:bodyPr/>
          <a:lstStyle/>
          <a:p>
            <a:r>
              <a:rPr lang="fr-FR" dirty="0">
                <a:solidFill>
                  <a:schemeClr val="tx1">
                    <a:lumMod val="95000"/>
                    <a:lumOff val="5000"/>
                  </a:schemeClr>
                </a:solidFill>
              </a:rPr>
              <a:t>Définition</a:t>
            </a:r>
          </a:p>
        </p:txBody>
      </p:sp>
      <p:sp>
        <p:nvSpPr>
          <p:cNvPr id="3" name="Espace réservé du contenu 2">
            <a:extLst>
              <a:ext uri="{FF2B5EF4-FFF2-40B4-BE49-F238E27FC236}">
                <a16:creationId xmlns:a16="http://schemas.microsoft.com/office/drawing/2014/main" id="{01EB6A58-84C3-274E-A4C0-7EB4FF180581}"/>
              </a:ext>
            </a:extLst>
          </p:cNvPr>
          <p:cNvSpPr>
            <a:spLocks noGrp="1"/>
          </p:cNvSpPr>
          <p:nvPr>
            <p:ph idx="1"/>
          </p:nvPr>
        </p:nvSpPr>
        <p:spPr>
          <a:xfrm>
            <a:off x="3869268" y="864108"/>
            <a:ext cx="6893670" cy="5120640"/>
          </a:xfrm>
        </p:spPr>
        <p:txBody>
          <a:bodyPr>
            <a:noAutofit/>
          </a:bodyPr>
          <a:lstStyle/>
          <a:p>
            <a:pPr marL="0" indent="0" algn="just">
              <a:buNone/>
            </a:pPr>
            <a:r>
              <a:rPr lang="fr-FR" sz="3200" dirty="0">
                <a:solidFill>
                  <a:schemeClr val="tx1">
                    <a:lumMod val="95000"/>
                    <a:lumOff val="5000"/>
                  </a:schemeClr>
                </a:solidFill>
              </a:rPr>
              <a:t>Pour Sternberg (2007), qui est un</a:t>
            </a:r>
          </a:p>
          <a:p>
            <a:pPr marL="0" indent="0" algn="just">
              <a:buNone/>
            </a:pPr>
            <a:r>
              <a:rPr lang="fr-FR" sz="3200" dirty="0">
                <a:solidFill>
                  <a:schemeClr val="tx1">
                    <a:lumMod val="95000"/>
                    <a:lumOff val="5000"/>
                  </a:schemeClr>
                </a:solidFill>
              </a:rPr>
              <a:t>expert en la question,</a:t>
            </a:r>
          </a:p>
          <a:p>
            <a:pPr marL="0" indent="0" algn="just">
              <a:buNone/>
            </a:pPr>
            <a:r>
              <a:rPr lang="fr-FR" sz="3200" dirty="0">
                <a:solidFill>
                  <a:schemeClr val="tx1">
                    <a:lumMod val="95000"/>
                    <a:lumOff val="5000"/>
                  </a:schemeClr>
                </a:solidFill>
              </a:rPr>
              <a:t>l’intelligence, c’est… </a:t>
            </a:r>
          </a:p>
        </p:txBody>
      </p:sp>
    </p:spTree>
    <p:extLst>
      <p:ext uri="{BB962C8B-B14F-4D97-AF65-F5344CB8AC3E}">
        <p14:creationId xmlns:p14="http://schemas.microsoft.com/office/powerpoint/2010/main" val="2323131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71A322-E4F2-ED44-BBD3-F2108510319A}"/>
              </a:ext>
            </a:extLst>
          </p:cNvPr>
          <p:cNvSpPr>
            <a:spLocks noGrp="1"/>
          </p:cNvSpPr>
          <p:nvPr>
            <p:ph type="title"/>
          </p:nvPr>
        </p:nvSpPr>
        <p:spPr/>
        <p:txBody>
          <a:bodyPr/>
          <a:lstStyle/>
          <a:p>
            <a:r>
              <a:rPr lang="fr-FR" dirty="0">
                <a:solidFill>
                  <a:schemeClr val="tx1">
                    <a:lumMod val="95000"/>
                    <a:lumOff val="5000"/>
                  </a:schemeClr>
                </a:solidFill>
              </a:rPr>
              <a:t>Définition</a:t>
            </a:r>
          </a:p>
        </p:txBody>
      </p:sp>
      <p:sp>
        <p:nvSpPr>
          <p:cNvPr id="3" name="ZoneTexte 2">
            <a:extLst>
              <a:ext uri="{FF2B5EF4-FFF2-40B4-BE49-F238E27FC236}">
                <a16:creationId xmlns:a16="http://schemas.microsoft.com/office/drawing/2014/main" id="{FC042710-3ECD-B245-AAC9-484A136EA5F2}"/>
              </a:ext>
            </a:extLst>
          </p:cNvPr>
          <p:cNvSpPr txBox="1"/>
          <p:nvPr/>
        </p:nvSpPr>
        <p:spPr>
          <a:xfrm>
            <a:off x="3771900" y="2393376"/>
            <a:ext cx="7795724" cy="2062103"/>
          </a:xfrm>
          <a:prstGeom prst="rect">
            <a:avLst/>
          </a:prstGeom>
          <a:noFill/>
        </p:spPr>
        <p:txBody>
          <a:bodyPr wrap="none" rtlCol="0">
            <a:spAutoFit/>
          </a:bodyPr>
          <a:lstStyle/>
          <a:p>
            <a:r>
              <a:rPr lang="fr-FR" sz="3200" b="1" i="1" dirty="0">
                <a:solidFill>
                  <a:schemeClr val="tx1">
                    <a:lumMod val="95000"/>
                    <a:lumOff val="5000"/>
                  </a:schemeClr>
                </a:solidFill>
              </a:rPr>
              <a:t>…la capacité à apprendre </a:t>
            </a:r>
          </a:p>
          <a:p>
            <a:r>
              <a:rPr lang="fr-FR" sz="3200" b="1" i="1" dirty="0">
                <a:solidFill>
                  <a:schemeClr val="tx1">
                    <a:lumMod val="95000"/>
                    <a:lumOff val="5000"/>
                  </a:schemeClr>
                </a:solidFill>
              </a:rPr>
              <a:t>à partir de l’expérience </a:t>
            </a:r>
            <a:r>
              <a:rPr lang="fr-FR" sz="1200" b="1" i="1" dirty="0">
                <a:solidFill>
                  <a:schemeClr val="tx1">
                    <a:lumMod val="95000"/>
                    <a:lumOff val="5000"/>
                  </a:schemeClr>
                </a:solidFill>
              </a:rPr>
              <a:t>(entrainement)</a:t>
            </a:r>
            <a:endParaRPr lang="fr-FR" sz="3200" b="1" i="1" dirty="0">
              <a:solidFill>
                <a:schemeClr val="tx1">
                  <a:lumMod val="95000"/>
                  <a:lumOff val="5000"/>
                </a:schemeClr>
              </a:solidFill>
            </a:endParaRPr>
          </a:p>
          <a:p>
            <a:r>
              <a:rPr lang="fr-FR" sz="3200" b="1" i="1" dirty="0">
                <a:solidFill>
                  <a:schemeClr val="tx1">
                    <a:lumMod val="95000"/>
                    <a:lumOff val="5000"/>
                  </a:schemeClr>
                </a:solidFill>
              </a:rPr>
              <a:t>en se regardant penser</a:t>
            </a:r>
          </a:p>
          <a:p>
            <a:r>
              <a:rPr lang="fr-FR" sz="3200" b="1" i="1" dirty="0">
                <a:solidFill>
                  <a:schemeClr val="tx1">
                    <a:lumMod val="95000"/>
                    <a:lumOff val="5000"/>
                  </a:schemeClr>
                </a:solidFill>
              </a:rPr>
              <a:t>et en sachant s’adapter à la situation. </a:t>
            </a:r>
          </a:p>
        </p:txBody>
      </p:sp>
    </p:spTree>
    <p:extLst>
      <p:ext uri="{BB962C8B-B14F-4D97-AF65-F5344CB8AC3E}">
        <p14:creationId xmlns:p14="http://schemas.microsoft.com/office/powerpoint/2010/main" val="3309946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CDD23DF-A145-D34D-B4E7-F0D53B3DE0B9}"/>
              </a:ext>
            </a:extLst>
          </p:cNvPr>
          <p:cNvSpPr txBox="1"/>
          <p:nvPr/>
        </p:nvSpPr>
        <p:spPr>
          <a:xfrm>
            <a:off x="884451" y="1817440"/>
            <a:ext cx="10556095" cy="3046988"/>
          </a:xfrm>
          <a:prstGeom prst="rect">
            <a:avLst/>
          </a:prstGeom>
          <a:noFill/>
        </p:spPr>
        <p:txBody>
          <a:bodyPr wrap="none" rtlCol="0">
            <a:spAutoFit/>
          </a:bodyPr>
          <a:lstStyle/>
          <a:p>
            <a:r>
              <a:rPr lang="fr-FR" sz="3200" dirty="0">
                <a:solidFill>
                  <a:schemeClr val="tx1">
                    <a:lumMod val="95000"/>
                    <a:lumOff val="5000"/>
                  </a:schemeClr>
                </a:solidFill>
              </a:rPr>
              <a:t>Pour être plus précis·e,</a:t>
            </a:r>
          </a:p>
          <a:p>
            <a:r>
              <a:rPr lang="fr-FR" sz="3200" dirty="0">
                <a:solidFill>
                  <a:schemeClr val="tx1">
                    <a:lumMod val="95000"/>
                    <a:lumOff val="5000"/>
                  </a:schemeClr>
                </a:solidFill>
              </a:rPr>
              <a:t>il l’a dit avec des mots plus compliqués…</a:t>
            </a:r>
          </a:p>
          <a:p>
            <a:r>
              <a:rPr lang="fr-FR" sz="3200" dirty="0">
                <a:solidFill>
                  <a:schemeClr val="tx1">
                    <a:lumMod val="95000"/>
                    <a:lumOff val="5000"/>
                  </a:schemeClr>
                </a:solidFill>
              </a:rPr>
              <a:t> </a:t>
            </a:r>
          </a:p>
          <a:p>
            <a:endParaRPr lang="fr-FR" sz="3200" dirty="0">
              <a:solidFill>
                <a:schemeClr val="tx1">
                  <a:lumMod val="95000"/>
                  <a:lumOff val="5000"/>
                </a:schemeClr>
              </a:solidFill>
            </a:endParaRPr>
          </a:p>
          <a:p>
            <a:r>
              <a:rPr lang="fr-FR" sz="3200" dirty="0">
                <a:solidFill>
                  <a:schemeClr val="tx1">
                    <a:lumMod val="95000"/>
                    <a:lumOff val="5000"/>
                  </a:schemeClr>
                </a:solidFill>
              </a:rPr>
              <a:t>Pour aujourd’hui, l’idée est de comprendre, </a:t>
            </a:r>
          </a:p>
          <a:p>
            <a:r>
              <a:rPr lang="fr-FR" sz="3200" dirty="0">
                <a:solidFill>
                  <a:schemeClr val="tx1">
                    <a:lumMod val="95000"/>
                    <a:lumOff val="5000"/>
                  </a:schemeClr>
                </a:solidFill>
              </a:rPr>
              <a:t>et non d’apprendre de nouveaux mots compliqués</a:t>
            </a:r>
            <a:r>
              <a:rPr lang="fr-FR" dirty="0">
                <a:solidFill>
                  <a:schemeClr val="tx1">
                    <a:lumMod val="95000"/>
                    <a:lumOff val="5000"/>
                  </a:schemeClr>
                </a:solidFill>
              </a:rPr>
              <a:t>. </a:t>
            </a:r>
          </a:p>
        </p:txBody>
      </p:sp>
    </p:spTree>
    <p:extLst>
      <p:ext uri="{BB962C8B-B14F-4D97-AF65-F5344CB8AC3E}">
        <p14:creationId xmlns:p14="http://schemas.microsoft.com/office/powerpoint/2010/main" val="392690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E9EB2BE-7585-E141-81A7-F70993D44C47}"/>
              </a:ext>
            </a:extLst>
          </p:cNvPr>
          <p:cNvSpPr txBox="1"/>
          <p:nvPr/>
        </p:nvSpPr>
        <p:spPr>
          <a:xfrm>
            <a:off x="2514600" y="2710543"/>
            <a:ext cx="4269117" cy="646331"/>
          </a:xfrm>
          <a:prstGeom prst="rect">
            <a:avLst/>
          </a:prstGeom>
          <a:noFill/>
        </p:spPr>
        <p:txBody>
          <a:bodyPr wrap="none" rtlCol="0">
            <a:spAutoFit/>
          </a:bodyPr>
          <a:lstStyle/>
          <a:p>
            <a:r>
              <a:rPr lang="fr-FR" sz="3600" dirty="0">
                <a:solidFill>
                  <a:schemeClr val="tx1">
                    <a:lumMod val="95000"/>
                    <a:lumOff val="5000"/>
                  </a:schemeClr>
                </a:solidFill>
              </a:rPr>
              <a:t>DONC, en clair … </a:t>
            </a:r>
          </a:p>
        </p:txBody>
      </p:sp>
    </p:spTree>
    <p:extLst>
      <p:ext uri="{BB962C8B-B14F-4D97-AF65-F5344CB8AC3E}">
        <p14:creationId xmlns:p14="http://schemas.microsoft.com/office/powerpoint/2010/main" val="349378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2014F03-75EC-1947-98AC-F10F2CB0EAA3}"/>
              </a:ext>
            </a:extLst>
          </p:cNvPr>
          <p:cNvSpPr>
            <a:spLocks noGrp="1"/>
          </p:cNvSpPr>
          <p:nvPr>
            <p:ph idx="1"/>
          </p:nvPr>
        </p:nvSpPr>
        <p:spPr>
          <a:xfrm>
            <a:off x="3869267" y="864108"/>
            <a:ext cx="7868845" cy="5120640"/>
          </a:xfrm>
        </p:spPr>
        <p:txBody>
          <a:bodyPr/>
          <a:lstStyle/>
          <a:p>
            <a:pPr marL="0" indent="0">
              <a:buNone/>
            </a:pPr>
            <a:r>
              <a:rPr lang="fr-FR" sz="3200" dirty="0">
                <a:solidFill>
                  <a:schemeClr val="tx1">
                    <a:lumMod val="95000"/>
                    <a:lumOff val="5000"/>
                  </a:schemeClr>
                </a:solidFill>
              </a:rPr>
              <a:t>Nous avons tous la capacité</a:t>
            </a:r>
          </a:p>
          <a:p>
            <a:pPr marL="0" indent="0">
              <a:buNone/>
            </a:pPr>
            <a:r>
              <a:rPr lang="fr-FR" sz="3200" dirty="0">
                <a:solidFill>
                  <a:schemeClr val="tx1">
                    <a:lumMod val="95000"/>
                    <a:lumOff val="5000"/>
                  </a:schemeClr>
                </a:solidFill>
              </a:rPr>
              <a:t>d’apprendre !</a:t>
            </a:r>
          </a:p>
          <a:p>
            <a:endParaRPr lang="fr-FR" dirty="0"/>
          </a:p>
        </p:txBody>
      </p:sp>
    </p:spTree>
    <p:extLst>
      <p:ext uri="{BB962C8B-B14F-4D97-AF65-F5344CB8AC3E}">
        <p14:creationId xmlns:p14="http://schemas.microsoft.com/office/powerpoint/2010/main" val="2612027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11640FB-4E96-0348-9851-079E14D73706}"/>
              </a:ext>
            </a:extLst>
          </p:cNvPr>
          <p:cNvSpPr>
            <a:spLocks noGrp="1"/>
          </p:cNvSpPr>
          <p:nvPr>
            <p:ph idx="1"/>
          </p:nvPr>
        </p:nvSpPr>
        <p:spPr/>
        <p:txBody>
          <a:bodyPr>
            <a:normAutofit/>
          </a:bodyPr>
          <a:lstStyle/>
          <a:p>
            <a:pPr marL="0" indent="0">
              <a:buNone/>
            </a:pPr>
            <a:r>
              <a:rPr lang="fr-FR" sz="3200" dirty="0">
                <a:solidFill>
                  <a:schemeClr val="tx1">
                    <a:lumMod val="95000"/>
                    <a:lumOff val="5000"/>
                  </a:schemeClr>
                </a:solidFill>
              </a:rPr>
              <a:t>Selon nos expériences et…</a:t>
            </a:r>
          </a:p>
        </p:txBody>
      </p:sp>
    </p:spTree>
    <p:extLst>
      <p:ext uri="{BB962C8B-B14F-4D97-AF65-F5344CB8AC3E}">
        <p14:creationId xmlns:p14="http://schemas.microsoft.com/office/powerpoint/2010/main" val="551233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C160AD8-16E9-434A-9930-C71BBFB03A0D}"/>
              </a:ext>
            </a:extLst>
          </p:cNvPr>
          <p:cNvSpPr>
            <a:spLocks noGrp="1"/>
          </p:cNvSpPr>
          <p:nvPr>
            <p:ph idx="1"/>
          </p:nvPr>
        </p:nvSpPr>
        <p:spPr>
          <a:xfrm>
            <a:off x="3643745" y="864108"/>
            <a:ext cx="7540723" cy="5120640"/>
          </a:xfrm>
        </p:spPr>
        <p:txBody>
          <a:bodyPr>
            <a:normAutofit/>
          </a:bodyPr>
          <a:lstStyle/>
          <a:p>
            <a:pPr marL="0" indent="0">
              <a:buNone/>
            </a:pPr>
            <a:r>
              <a:rPr lang="fr-FR" sz="3200" dirty="0">
                <a:solidFill>
                  <a:schemeClr val="tx1">
                    <a:lumMod val="95000"/>
                    <a:lumOff val="5000"/>
                  </a:schemeClr>
                </a:solidFill>
              </a:rPr>
              <a:t>… notre situation ou environnement. </a:t>
            </a:r>
          </a:p>
        </p:txBody>
      </p:sp>
    </p:spTree>
    <p:extLst>
      <p:ext uri="{BB962C8B-B14F-4D97-AF65-F5344CB8AC3E}">
        <p14:creationId xmlns:p14="http://schemas.microsoft.com/office/powerpoint/2010/main" val="2160678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BF4F271-4D02-9840-86AF-018C43F24763}"/>
              </a:ext>
            </a:extLst>
          </p:cNvPr>
          <p:cNvSpPr>
            <a:spLocks noGrp="1"/>
          </p:cNvSpPr>
          <p:nvPr>
            <p:ph idx="1"/>
          </p:nvPr>
        </p:nvSpPr>
        <p:spPr/>
        <p:txBody>
          <a:bodyPr>
            <a:normAutofit/>
          </a:bodyPr>
          <a:lstStyle/>
          <a:p>
            <a:pPr marL="0" indent="0">
              <a:buNone/>
            </a:pPr>
            <a:r>
              <a:rPr lang="fr-FR" sz="3200" dirty="0">
                <a:solidFill>
                  <a:schemeClr val="tx1">
                    <a:lumMod val="95000"/>
                    <a:lumOff val="5000"/>
                  </a:schemeClr>
                </a:solidFill>
              </a:rPr>
              <a:t>Nous ne devenons pas intelligent·e</a:t>
            </a:r>
          </a:p>
          <a:p>
            <a:pPr marL="0" indent="0">
              <a:buNone/>
            </a:pPr>
            <a:r>
              <a:rPr lang="fr-FR" sz="3200" dirty="0">
                <a:solidFill>
                  <a:schemeClr val="tx1">
                    <a:lumMod val="95000"/>
                    <a:lumOff val="5000"/>
                  </a:schemeClr>
                </a:solidFill>
              </a:rPr>
              <a:t>tout·e seul·e. </a:t>
            </a:r>
          </a:p>
        </p:txBody>
      </p:sp>
    </p:spTree>
    <p:extLst>
      <p:ext uri="{BB962C8B-B14F-4D97-AF65-F5344CB8AC3E}">
        <p14:creationId xmlns:p14="http://schemas.microsoft.com/office/powerpoint/2010/main" val="91190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30C442F-6D92-9746-8903-7723D10DF750}"/>
              </a:ext>
            </a:extLst>
          </p:cNvPr>
          <p:cNvSpPr>
            <a:spLocks noGrp="1"/>
          </p:cNvSpPr>
          <p:nvPr>
            <p:ph idx="1"/>
          </p:nvPr>
        </p:nvSpPr>
        <p:spPr/>
        <p:txBody>
          <a:bodyPr>
            <a:normAutofit/>
          </a:bodyPr>
          <a:lstStyle/>
          <a:p>
            <a:pPr marL="0" indent="0">
              <a:buNone/>
            </a:pPr>
            <a:r>
              <a:rPr lang="fr-FR" sz="3200" dirty="0">
                <a:solidFill>
                  <a:schemeClr val="tx1">
                    <a:lumMod val="95000"/>
                    <a:lumOff val="5000"/>
                  </a:schemeClr>
                </a:solidFill>
              </a:rPr>
              <a:t>Les expériences que nous</a:t>
            </a:r>
          </a:p>
          <a:p>
            <a:pPr marL="0" indent="0">
              <a:buNone/>
            </a:pPr>
            <a:r>
              <a:rPr lang="fr-FR" sz="3200" dirty="0">
                <a:solidFill>
                  <a:schemeClr val="tx1">
                    <a:lumMod val="95000"/>
                    <a:lumOff val="5000"/>
                  </a:schemeClr>
                </a:solidFill>
              </a:rPr>
              <a:t>rencontrons construisent notre</a:t>
            </a:r>
          </a:p>
          <a:p>
            <a:pPr marL="0" indent="0">
              <a:buNone/>
            </a:pPr>
            <a:r>
              <a:rPr lang="fr-FR" sz="3200" dirty="0">
                <a:solidFill>
                  <a:schemeClr val="tx1">
                    <a:lumMod val="95000"/>
                    <a:lumOff val="5000"/>
                  </a:schemeClr>
                </a:solidFill>
              </a:rPr>
              <a:t>développement cognitif*. </a:t>
            </a:r>
          </a:p>
          <a:p>
            <a:pPr marL="0" indent="0">
              <a:buNone/>
            </a:pPr>
            <a:endParaRPr lang="fr-FR" sz="3200" dirty="0">
              <a:solidFill>
                <a:schemeClr val="tx1">
                  <a:lumMod val="95000"/>
                  <a:lumOff val="5000"/>
                </a:schemeClr>
              </a:solidFill>
            </a:endParaRPr>
          </a:p>
          <a:p>
            <a:pPr marL="0" indent="0" algn="just">
              <a:buNone/>
            </a:pPr>
            <a:r>
              <a:rPr lang="fr-FR" dirty="0">
                <a:solidFill>
                  <a:schemeClr val="tx1">
                    <a:lumMod val="95000"/>
                    <a:lumOff val="5000"/>
                  </a:schemeClr>
                </a:solidFill>
              </a:rPr>
              <a:t>(*qui sont les chemins ou rivières dans notre cerveau.) </a:t>
            </a:r>
          </a:p>
        </p:txBody>
      </p:sp>
    </p:spTree>
    <p:extLst>
      <p:ext uri="{BB962C8B-B14F-4D97-AF65-F5344CB8AC3E}">
        <p14:creationId xmlns:p14="http://schemas.microsoft.com/office/powerpoint/2010/main" val="1904591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1C08A4-CBCC-7242-A500-B4BAA0F146C7}"/>
              </a:ext>
            </a:extLst>
          </p:cNvPr>
          <p:cNvSpPr>
            <a:spLocks noGrp="1"/>
          </p:cNvSpPr>
          <p:nvPr>
            <p:ph type="title"/>
          </p:nvPr>
        </p:nvSpPr>
        <p:spPr/>
        <p:txBody>
          <a:bodyPr/>
          <a:lstStyle/>
          <a:p>
            <a:r>
              <a:rPr lang="fr-FR" dirty="0">
                <a:solidFill>
                  <a:schemeClr val="tx1">
                    <a:lumMod val="95000"/>
                    <a:lumOff val="5000"/>
                  </a:schemeClr>
                </a:solidFill>
              </a:rPr>
              <a:t>Donc…</a:t>
            </a:r>
          </a:p>
        </p:txBody>
      </p:sp>
      <p:sp>
        <p:nvSpPr>
          <p:cNvPr id="3" name="Espace réservé du contenu 2">
            <a:extLst>
              <a:ext uri="{FF2B5EF4-FFF2-40B4-BE49-F238E27FC236}">
                <a16:creationId xmlns:a16="http://schemas.microsoft.com/office/drawing/2014/main" id="{DEA9CF2F-C7CE-AD41-9079-3021D79FF828}"/>
              </a:ext>
            </a:extLst>
          </p:cNvPr>
          <p:cNvSpPr>
            <a:spLocks noGrp="1"/>
          </p:cNvSpPr>
          <p:nvPr>
            <p:ph idx="1"/>
          </p:nvPr>
        </p:nvSpPr>
        <p:spPr/>
        <p:txBody>
          <a:bodyPr>
            <a:normAutofit/>
          </a:bodyPr>
          <a:lstStyle/>
          <a:p>
            <a:pPr marL="0" indent="0" algn="just">
              <a:buNone/>
            </a:pPr>
            <a:r>
              <a:rPr lang="fr-FR" sz="3200" dirty="0">
                <a:solidFill>
                  <a:schemeClr val="tx1">
                    <a:lumMod val="95000"/>
                    <a:lumOff val="5000"/>
                  </a:schemeClr>
                </a:solidFill>
              </a:rPr>
              <a:t>C’est grâce au contrôle de nos propres processus de pensée que nous pouvons améliorer notre intelligence et mieux nous adapter à l’environnement. </a:t>
            </a:r>
          </a:p>
        </p:txBody>
      </p:sp>
    </p:spTree>
    <p:extLst>
      <p:ext uri="{BB962C8B-B14F-4D97-AF65-F5344CB8AC3E}">
        <p14:creationId xmlns:p14="http://schemas.microsoft.com/office/powerpoint/2010/main" val="912759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E4ED71-8720-6D49-9FC3-877EB6DAB088}"/>
              </a:ext>
            </a:extLst>
          </p:cNvPr>
          <p:cNvSpPr>
            <a:spLocks noGrp="1"/>
          </p:cNvSpPr>
          <p:nvPr>
            <p:ph type="title"/>
          </p:nvPr>
        </p:nvSpPr>
        <p:spPr/>
        <p:txBody>
          <a:bodyPr/>
          <a:lstStyle/>
          <a:p>
            <a:r>
              <a:rPr lang="fr-FR" dirty="0">
                <a:solidFill>
                  <a:schemeClr val="tx1">
                    <a:lumMod val="95000"/>
                    <a:lumOff val="5000"/>
                  </a:schemeClr>
                </a:solidFill>
              </a:rPr>
              <a:t>Des </a:t>
            </a:r>
            <a:br>
              <a:rPr lang="fr-FR" dirty="0">
                <a:solidFill>
                  <a:schemeClr val="tx1">
                    <a:lumMod val="95000"/>
                    <a:lumOff val="5000"/>
                  </a:schemeClr>
                </a:solidFill>
              </a:rPr>
            </a:br>
            <a:r>
              <a:rPr lang="fr-FR" dirty="0">
                <a:solidFill>
                  <a:schemeClr val="tx1">
                    <a:lumMod val="95000"/>
                    <a:lumOff val="5000"/>
                  </a:schemeClr>
                </a:solidFill>
              </a:rPr>
              <a:t>exemples</a:t>
            </a:r>
          </a:p>
        </p:txBody>
      </p:sp>
      <p:sp>
        <p:nvSpPr>
          <p:cNvPr id="3" name="Espace réservé du contenu 2">
            <a:extLst>
              <a:ext uri="{FF2B5EF4-FFF2-40B4-BE49-F238E27FC236}">
                <a16:creationId xmlns:a16="http://schemas.microsoft.com/office/drawing/2014/main" id="{D8424F5E-F4C3-6E49-A7DB-1E59F441954E}"/>
              </a:ext>
            </a:extLst>
          </p:cNvPr>
          <p:cNvSpPr>
            <a:spLocks noGrp="1"/>
          </p:cNvSpPr>
          <p:nvPr>
            <p:ph idx="1"/>
          </p:nvPr>
        </p:nvSpPr>
        <p:spPr>
          <a:xfrm>
            <a:off x="3869268" y="864108"/>
            <a:ext cx="3058306" cy="656579"/>
          </a:xfrm>
        </p:spPr>
        <p:txBody>
          <a:bodyPr/>
          <a:lstStyle/>
          <a:p>
            <a:pPr marL="0" indent="0">
              <a:buNone/>
            </a:pPr>
            <a:r>
              <a:rPr lang="fr-FR" dirty="0">
                <a:solidFill>
                  <a:schemeClr val="tx1">
                    <a:lumMod val="95000"/>
                    <a:lumOff val="5000"/>
                  </a:schemeClr>
                </a:solidFill>
              </a:rPr>
              <a:t>Apprendre à danser</a:t>
            </a:r>
          </a:p>
        </p:txBody>
      </p:sp>
      <p:sp>
        <p:nvSpPr>
          <p:cNvPr id="4" name="ZoneTexte 3">
            <a:extLst>
              <a:ext uri="{FF2B5EF4-FFF2-40B4-BE49-F238E27FC236}">
                <a16:creationId xmlns:a16="http://schemas.microsoft.com/office/drawing/2014/main" id="{E5EDC7C2-5CD6-A04F-BF9F-75B4A586F109}"/>
              </a:ext>
            </a:extLst>
          </p:cNvPr>
          <p:cNvSpPr txBox="1"/>
          <p:nvPr/>
        </p:nvSpPr>
        <p:spPr>
          <a:xfrm>
            <a:off x="6927574" y="1779104"/>
            <a:ext cx="4063933" cy="400110"/>
          </a:xfrm>
          <a:prstGeom prst="rect">
            <a:avLst/>
          </a:prstGeom>
          <a:noFill/>
        </p:spPr>
        <p:txBody>
          <a:bodyPr wrap="none" rtlCol="0">
            <a:spAutoFit/>
          </a:bodyPr>
          <a:lstStyle/>
          <a:p>
            <a:r>
              <a:rPr lang="fr-FR" sz="2000" dirty="0">
                <a:solidFill>
                  <a:schemeClr val="tx1">
                    <a:lumMod val="95000"/>
                    <a:lumOff val="5000"/>
                  </a:schemeClr>
                </a:solidFill>
              </a:rPr>
              <a:t>Apprendre</a:t>
            </a:r>
            <a:r>
              <a:rPr lang="fr-FR" dirty="0">
                <a:solidFill>
                  <a:schemeClr val="tx1">
                    <a:lumMod val="95000"/>
                    <a:lumOff val="5000"/>
                  </a:schemeClr>
                </a:solidFill>
              </a:rPr>
              <a:t> </a:t>
            </a:r>
            <a:r>
              <a:rPr lang="fr-FR" sz="2000" dirty="0">
                <a:solidFill>
                  <a:schemeClr val="tx1">
                    <a:lumMod val="95000"/>
                    <a:lumOff val="5000"/>
                  </a:schemeClr>
                </a:solidFill>
              </a:rPr>
              <a:t>à cuisiner des pâtes</a:t>
            </a:r>
          </a:p>
        </p:txBody>
      </p:sp>
      <p:sp>
        <p:nvSpPr>
          <p:cNvPr id="5" name="ZoneTexte 4">
            <a:extLst>
              <a:ext uri="{FF2B5EF4-FFF2-40B4-BE49-F238E27FC236}">
                <a16:creationId xmlns:a16="http://schemas.microsoft.com/office/drawing/2014/main" id="{D326D567-51E9-3049-81B2-55BD19BC424D}"/>
              </a:ext>
            </a:extLst>
          </p:cNvPr>
          <p:cNvSpPr txBox="1"/>
          <p:nvPr/>
        </p:nvSpPr>
        <p:spPr>
          <a:xfrm>
            <a:off x="4075044" y="2733260"/>
            <a:ext cx="4584909" cy="400110"/>
          </a:xfrm>
          <a:prstGeom prst="rect">
            <a:avLst/>
          </a:prstGeom>
          <a:noFill/>
        </p:spPr>
        <p:txBody>
          <a:bodyPr wrap="none" rtlCol="0">
            <a:spAutoFit/>
          </a:bodyPr>
          <a:lstStyle/>
          <a:p>
            <a:r>
              <a:rPr lang="fr-FR" sz="2000" dirty="0">
                <a:solidFill>
                  <a:schemeClr val="tx1">
                    <a:lumMod val="95000"/>
                    <a:lumOff val="5000"/>
                  </a:schemeClr>
                </a:solidFill>
              </a:rPr>
              <a:t>Apprendre à résoudre des énigmes</a:t>
            </a:r>
          </a:p>
        </p:txBody>
      </p:sp>
      <p:sp>
        <p:nvSpPr>
          <p:cNvPr id="6" name="ZoneTexte 5">
            <a:extLst>
              <a:ext uri="{FF2B5EF4-FFF2-40B4-BE49-F238E27FC236}">
                <a16:creationId xmlns:a16="http://schemas.microsoft.com/office/drawing/2014/main" id="{D1F8AEA6-0FB4-7D47-8229-9BBDE63B9755}"/>
              </a:ext>
            </a:extLst>
          </p:cNvPr>
          <p:cNvSpPr txBox="1"/>
          <p:nvPr/>
        </p:nvSpPr>
        <p:spPr>
          <a:xfrm>
            <a:off x="7466183" y="3687416"/>
            <a:ext cx="3474028" cy="400110"/>
          </a:xfrm>
          <a:prstGeom prst="rect">
            <a:avLst/>
          </a:prstGeom>
          <a:noFill/>
        </p:spPr>
        <p:txBody>
          <a:bodyPr wrap="none" rtlCol="0">
            <a:spAutoFit/>
          </a:bodyPr>
          <a:lstStyle/>
          <a:p>
            <a:r>
              <a:rPr lang="fr-FR" sz="2000" dirty="0">
                <a:solidFill>
                  <a:schemeClr val="tx1">
                    <a:lumMod val="95000"/>
                    <a:lumOff val="5000"/>
                  </a:schemeClr>
                </a:solidFill>
              </a:rPr>
              <a:t>Apprendre à faire du roller</a:t>
            </a:r>
          </a:p>
        </p:txBody>
      </p:sp>
      <p:sp>
        <p:nvSpPr>
          <p:cNvPr id="7" name="ZoneTexte 6">
            <a:extLst>
              <a:ext uri="{FF2B5EF4-FFF2-40B4-BE49-F238E27FC236}">
                <a16:creationId xmlns:a16="http://schemas.microsoft.com/office/drawing/2014/main" id="{E8E86647-86E0-B748-ABEB-27FCE82EC0FF}"/>
              </a:ext>
            </a:extLst>
          </p:cNvPr>
          <p:cNvSpPr txBox="1"/>
          <p:nvPr/>
        </p:nvSpPr>
        <p:spPr>
          <a:xfrm>
            <a:off x="4323521" y="4641572"/>
            <a:ext cx="5405647" cy="400110"/>
          </a:xfrm>
          <a:prstGeom prst="rect">
            <a:avLst/>
          </a:prstGeom>
          <a:noFill/>
        </p:spPr>
        <p:txBody>
          <a:bodyPr wrap="none" rtlCol="0">
            <a:spAutoFit/>
          </a:bodyPr>
          <a:lstStyle/>
          <a:p>
            <a:r>
              <a:rPr lang="fr-FR" sz="2000" dirty="0">
                <a:solidFill>
                  <a:schemeClr val="tx1">
                    <a:lumMod val="95000"/>
                    <a:lumOff val="5000"/>
                  </a:schemeClr>
                </a:solidFill>
              </a:rPr>
              <a:t>Apprendre à parler devant des personnes</a:t>
            </a:r>
          </a:p>
        </p:txBody>
      </p:sp>
      <p:sp>
        <p:nvSpPr>
          <p:cNvPr id="8" name="ZoneTexte 7">
            <a:extLst>
              <a:ext uri="{FF2B5EF4-FFF2-40B4-BE49-F238E27FC236}">
                <a16:creationId xmlns:a16="http://schemas.microsoft.com/office/drawing/2014/main" id="{2CC8CD73-3849-4A4A-B71D-6F6A5EB6E2AA}"/>
              </a:ext>
            </a:extLst>
          </p:cNvPr>
          <p:cNvSpPr txBox="1"/>
          <p:nvPr/>
        </p:nvSpPr>
        <p:spPr>
          <a:xfrm>
            <a:off x="9005252" y="5595728"/>
            <a:ext cx="415498" cy="369332"/>
          </a:xfrm>
          <a:prstGeom prst="rect">
            <a:avLst/>
          </a:prstGeom>
          <a:noFill/>
        </p:spPr>
        <p:txBody>
          <a:bodyPr wrap="none" rtlCol="0">
            <a:spAutoFit/>
          </a:bodyPr>
          <a:lstStyle/>
          <a:p>
            <a:r>
              <a:rPr lang="fr-FR" dirty="0"/>
              <a:t>…</a:t>
            </a:r>
          </a:p>
        </p:txBody>
      </p:sp>
    </p:spTree>
    <p:extLst>
      <p:ext uri="{BB962C8B-B14F-4D97-AF65-F5344CB8AC3E}">
        <p14:creationId xmlns:p14="http://schemas.microsoft.com/office/powerpoint/2010/main" val="3596259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ulle ronde 2">
            <a:extLst>
              <a:ext uri="{FF2B5EF4-FFF2-40B4-BE49-F238E27FC236}">
                <a16:creationId xmlns:a16="http://schemas.microsoft.com/office/drawing/2014/main" id="{43AC582B-8CC0-E74C-BE5E-E880AADEF9D7}"/>
              </a:ext>
            </a:extLst>
          </p:cNvPr>
          <p:cNvSpPr/>
          <p:nvPr/>
        </p:nvSpPr>
        <p:spPr>
          <a:xfrm>
            <a:off x="2279939" y="436481"/>
            <a:ext cx="8301038" cy="5472112"/>
          </a:xfrm>
          <a:prstGeom prst="wedgeEllipseCallout">
            <a:avLst>
              <a:gd name="adj1" fmla="val -61891"/>
              <a:gd name="adj2" fmla="val 2242"/>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sz="2800" dirty="0">
              <a:solidFill>
                <a:schemeClr val="tx1">
                  <a:lumMod val="65000"/>
                  <a:lumOff val="35000"/>
                </a:schemeClr>
              </a:solidFill>
            </a:endParaRPr>
          </a:p>
          <a:p>
            <a:pPr algn="ctr"/>
            <a:endParaRPr lang="fr-FR" sz="2800" dirty="0">
              <a:solidFill>
                <a:schemeClr val="tx1">
                  <a:lumMod val="65000"/>
                  <a:lumOff val="35000"/>
                </a:schemeClr>
              </a:solidFill>
            </a:endParaRPr>
          </a:p>
          <a:p>
            <a:pPr algn="ctr"/>
            <a:r>
              <a:rPr lang="fr-FR" sz="2800" dirty="0">
                <a:solidFill>
                  <a:schemeClr val="tx1">
                    <a:lumMod val="95000"/>
                    <a:lumOff val="5000"/>
                  </a:schemeClr>
                </a:solidFill>
              </a:rPr>
              <a:t>Et nous, qu’est-ce que nous savons faire ensemble?</a:t>
            </a:r>
          </a:p>
          <a:p>
            <a:pPr algn="ctr"/>
            <a:endParaRPr lang="fr-FR" sz="2800" dirty="0">
              <a:solidFill>
                <a:schemeClr val="tx1">
                  <a:lumMod val="95000"/>
                  <a:lumOff val="5000"/>
                </a:schemeClr>
              </a:solidFill>
            </a:endParaRPr>
          </a:p>
          <a:p>
            <a:pPr algn="ctr"/>
            <a:r>
              <a:rPr lang="fr-FR" sz="2800" dirty="0">
                <a:solidFill>
                  <a:schemeClr val="tx1">
                    <a:lumMod val="95000"/>
                    <a:lumOff val="5000"/>
                  </a:schemeClr>
                </a:solidFill>
              </a:rPr>
              <a:t>Et toi, qu’est-ce que tu sais faire ici ou chez toi? </a:t>
            </a:r>
          </a:p>
          <a:p>
            <a:pPr algn="ctr"/>
            <a:endParaRPr lang="fr-FR" sz="2800" dirty="0">
              <a:solidFill>
                <a:schemeClr val="tx1">
                  <a:lumMod val="95000"/>
                  <a:lumOff val="5000"/>
                </a:schemeClr>
              </a:solidFill>
            </a:endParaRPr>
          </a:p>
          <a:p>
            <a:pPr algn="ctr"/>
            <a:r>
              <a:rPr lang="fr-FR" sz="2800" dirty="0">
                <a:solidFill>
                  <a:schemeClr val="tx1">
                    <a:lumMod val="95000"/>
                    <a:lumOff val="5000"/>
                  </a:schemeClr>
                </a:solidFill>
              </a:rPr>
              <a:t>Et vous, qu’est-ce que vous savez faire à plusieurs? </a:t>
            </a:r>
          </a:p>
          <a:p>
            <a:pPr algn="ctr"/>
            <a:endParaRPr lang="fr-FR" sz="3200" dirty="0">
              <a:solidFill>
                <a:schemeClr val="tx1">
                  <a:lumMod val="65000"/>
                  <a:lumOff val="35000"/>
                </a:schemeClr>
              </a:solidFill>
            </a:endParaRPr>
          </a:p>
          <a:p>
            <a:pPr algn="ctr"/>
            <a:endParaRPr lang="fr-FR" sz="3200" dirty="0">
              <a:solidFill>
                <a:schemeClr val="tx1">
                  <a:lumMod val="65000"/>
                  <a:lumOff val="35000"/>
                </a:schemeClr>
              </a:solidFill>
            </a:endParaRPr>
          </a:p>
        </p:txBody>
      </p:sp>
    </p:spTree>
    <p:extLst>
      <p:ext uri="{BB962C8B-B14F-4D97-AF65-F5344CB8AC3E}">
        <p14:creationId xmlns:p14="http://schemas.microsoft.com/office/powerpoint/2010/main" val="3025048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ulle ronde 4">
            <a:extLst>
              <a:ext uri="{FF2B5EF4-FFF2-40B4-BE49-F238E27FC236}">
                <a16:creationId xmlns:a16="http://schemas.microsoft.com/office/drawing/2014/main" id="{D5CB5C96-EC8C-4C44-AA25-85898F0E1B3A}"/>
              </a:ext>
            </a:extLst>
          </p:cNvPr>
          <p:cNvSpPr/>
          <p:nvPr/>
        </p:nvSpPr>
        <p:spPr>
          <a:xfrm>
            <a:off x="2946253" y="1942730"/>
            <a:ext cx="6331527" cy="2826327"/>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3200" dirty="0">
                <a:solidFill>
                  <a:schemeClr val="tx1">
                    <a:lumMod val="95000"/>
                    <a:lumOff val="5000"/>
                  </a:schemeClr>
                </a:solidFill>
                <a:latin typeface="Century Gothic" panose="020B0502020202020204" pitchFamily="34" charset="0"/>
              </a:rPr>
              <a:t>MERCI !</a:t>
            </a:r>
          </a:p>
          <a:p>
            <a:pPr algn="ctr"/>
            <a:endParaRPr lang="fr-FR" dirty="0"/>
          </a:p>
        </p:txBody>
      </p:sp>
    </p:spTree>
    <p:extLst>
      <p:ext uri="{BB962C8B-B14F-4D97-AF65-F5344CB8AC3E}">
        <p14:creationId xmlns:p14="http://schemas.microsoft.com/office/powerpoint/2010/main" val="939435275"/>
      </p:ext>
    </p:extLst>
  </p:cSld>
  <p:clrMapOvr>
    <a:masterClrMapping/>
  </p:clrMapOvr>
</p:sld>
</file>

<file path=ppt/theme/theme1.xml><?xml version="1.0" encoding="utf-8"?>
<a:theme xmlns:a="http://schemas.openxmlformats.org/drawingml/2006/main"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37A2B173DFD74E813BDF351F17E8EF" ma:contentTypeVersion="16" ma:contentTypeDescription="Crée un document." ma:contentTypeScope="" ma:versionID="974f2552e9aa1272c144bae8cd193a62">
  <xsd:schema xmlns:xsd="http://www.w3.org/2001/XMLSchema" xmlns:xs="http://www.w3.org/2001/XMLSchema" xmlns:p="http://schemas.microsoft.com/office/2006/metadata/properties" xmlns:ns1="http://schemas.microsoft.com/sharepoint/v3" xmlns:ns2="849655f3-5e7d-4698-a838-8ae5e1cd2393" xmlns:ns3="68fe9138-4154-4e23-8b1c-7270e63d177e" targetNamespace="http://schemas.microsoft.com/office/2006/metadata/properties" ma:root="true" ma:fieldsID="1dc841d744a900daff79a3c23169b0ff" ns1:_="" ns2:_="" ns3:_="">
    <xsd:import namespace="http://schemas.microsoft.com/sharepoint/v3"/>
    <xsd:import namespace="849655f3-5e7d-4698-a838-8ae5e1cd2393"/>
    <xsd:import namespace="68fe9138-4154-4e23-8b1c-7270e63d177e"/>
    <xsd:element name="properties">
      <xsd:complexType>
        <xsd:sequence>
          <xsd:element name="documentManagement">
            <xsd:complexType>
              <xsd:all>
                <xsd:element ref="ns2:_dlc_DocId" minOccurs="0"/>
                <xsd:element ref="ns2:_dlc_DocIdUrl" minOccurs="0"/>
                <xsd:element ref="ns2:_dlc_DocIdPersistId" minOccurs="0"/>
                <xsd:element ref="ns2:TaxCatchAll" minOccurs="0"/>
                <xsd:element ref="ns2:TaxCatchAllLabel" minOccurs="0"/>
                <xsd:element ref="ns2:SharedWithUsers" minOccurs="0"/>
                <xsd:element ref="ns3:DocTypesHTField0" minOccurs="0"/>
                <xsd:element ref="ns3:DocTypesHTField1" minOccurs="0"/>
                <xsd:element ref="ns3:DocTypesHTField2" minOccurs="0"/>
                <xsd:element ref="ns3:DocTypesHTField3" minOccurs="0"/>
                <xsd:element ref="ns1:PublishingStartDate" minOccurs="0"/>
                <xsd:element ref="ns1:PublishingExpirationDate"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2"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23"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9655f3-5e7d-4698-a838-8ae5e1cd2393"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1" nillable="true" ma:displayName="Taxonomy Catch All Column" ma:description="" ma:hidden="true" ma:list="{bcebe7f2-6156-484f-9338-a02d5f5a5edf}" ma:internalName="TaxCatchAll" ma:showField="CatchAllData"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description="" ma:hidden="true" ma:list="{bcebe7f2-6156-484f-9338-a02d5f5a5edf}" ma:internalName="TaxCatchAllLabel" ma:readOnly="true" ma:showField="CatchAllDataLabel"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SharedWithUsers" ma:index="13"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8fe9138-4154-4e23-8b1c-7270e63d177e" elementFormDefault="qualified">
    <xsd:import namespace="http://schemas.microsoft.com/office/2006/documentManagement/types"/>
    <xsd:import namespace="http://schemas.microsoft.com/office/infopath/2007/PartnerControls"/>
    <xsd:element name="DocTypesHTField0" ma:index="14" nillable="true" ma:taxonomy="true" ma:internalName="DocTypesHTField0" ma:taxonomyFieldName="Division" ma:displayName="Filière" ma:default="" ma:fieldId="{9bd33840-fc59-4e16-adae-50b676370531}" ma:taxonomyMulti="true" ma:sspId="72f41b62-d50b-44b1-9f8c-76e60d329203" ma:termSetId="b7509379-ab4d-4e8a-b051-787a81ead910" ma:anchorId="00000000-0000-0000-0000-000000000000" ma:open="false" ma:isKeyword="false">
      <xsd:complexType>
        <xsd:sequence>
          <xsd:element ref="pc:Terms" minOccurs="0" maxOccurs="1"/>
        </xsd:sequence>
      </xsd:complexType>
    </xsd:element>
    <xsd:element name="DocTypesHTField1" ma:index="16" nillable="true" ma:taxonomy="true" ma:internalName="DocTypesHTField1" ma:taxonomyFieldName="Cycle" ma:displayName="Groupes" ma:default="" ma:fieldId="{67346cd0-1553-46a0-a42d-e1ef32f15de7}" ma:taxonomyMulti="true" ma:sspId="72f41b62-d50b-44b1-9f8c-76e60d329203" ma:termSetId="fa4cdcd1-9932-4227-90dc-f8a36998e871" ma:anchorId="00000000-0000-0000-0000-000000000000" ma:open="false" ma:isKeyword="false">
      <xsd:complexType>
        <xsd:sequence>
          <xsd:element ref="pc:Terms" minOccurs="0" maxOccurs="1"/>
        </xsd:sequence>
      </xsd:complexType>
    </xsd:element>
    <xsd:element name="DocTypesHTField2" ma:index="18" nillable="true" ma:taxonomy="true" ma:internalName="DocTypesHTField2" ma:taxonomyFieldName="Media" ma:displayName="Classements" ma:default="" ma:fieldId="{66397c7f-9ea9-4e36-9f61-a6a9e7874106}" ma:taxonomyMulti="true" ma:sspId="72f41b62-d50b-44b1-9f8c-76e60d329203" ma:termSetId="9cfecf26-8a3a-476c-8127-366aa5d6083a" ma:anchorId="00000000-0000-0000-0000-000000000000" ma:open="false" ma:isKeyword="false">
      <xsd:complexType>
        <xsd:sequence>
          <xsd:element ref="pc:Terms" minOccurs="0" maxOccurs="1"/>
        </xsd:sequence>
      </xsd:complexType>
    </xsd:element>
    <xsd:element name="DocTypesHTField3" ma:index="20" nillable="true" ma:taxonomy="true" ma:internalName="DocTypesHTField3" ma:taxonomyFieldName="Storage" ma:displayName="Stockage" ma:default="" ma:fieldId="{173ab645-62c6-4a25-810c-a60e0392539c}" ma:taxonomyMulti="true" ma:sspId="72f41b62-d50b-44b1-9f8c-76e60d329203" ma:termSetId="07be2cfb-d03a-45e9-adb9-2befb4ec9b3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849655f3-5e7d-4698-a838-8ae5e1cd2393">BEJUNE-1585836169-17476</_dlc_DocId>
    <_dlc_DocIdUrl xmlns="849655f3-5e7d-4698-a838-8ae5e1cd2393">
      <Url>https://extranet.hep-bejune.ch/docs/_layouts/15/DocIdRedir.aspx?ID=BEJUNE-1585836169-17476</Url>
      <Description>BEJUNE-1585836169-17476</Description>
    </_dlc_DocIdUrl>
    <TaxCatchAll xmlns="849655f3-5e7d-4698-a838-8ae5e1cd2393"/>
    <DocTypesHTField2 xmlns="68fe9138-4154-4e23-8b1c-7270e63d177e">
      <Terms xmlns="http://schemas.microsoft.com/office/infopath/2007/PartnerControls"/>
    </DocTypesHTField2>
    <DocTypesHTField3 xmlns="68fe9138-4154-4e23-8b1c-7270e63d177e">
      <Terms xmlns="http://schemas.microsoft.com/office/infopath/2007/PartnerControls"/>
    </DocTypesHTField3>
    <DocTypesHTField0 xmlns="68fe9138-4154-4e23-8b1c-7270e63d177e">
      <Terms xmlns="http://schemas.microsoft.com/office/infopath/2007/PartnerControls"/>
    </DocTypesHTField0>
    <PublishingExpirationDate xmlns="http://schemas.microsoft.com/sharepoint/v3" xsi:nil="true"/>
    <PublishingStartDate xmlns="http://schemas.microsoft.com/sharepoint/v3" xsi:nil="true"/>
    <DocTypesHTField1 xmlns="68fe9138-4154-4e23-8b1c-7270e63d177e">
      <Terms xmlns="http://schemas.microsoft.com/office/infopath/2007/PartnerControls"/>
    </DocTypesHTField1>
  </documentManagement>
</p:properties>
</file>

<file path=customXml/itemProps1.xml><?xml version="1.0" encoding="utf-8"?>
<ds:datastoreItem xmlns:ds="http://schemas.openxmlformats.org/officeDocument/2006/customXml" ds:itemID="{BC59735C-CE12-42EF-B7F9-5BC8B4ABE205}"/>
</file>

<file path=customXml/itemProps2.xml><?xml version="1.0" encoding="utf-8"?>
<ds:datastoreItem xmlns:ds="http://schemas.openxmlformats.org/officeDocument/2006/customXml" ds:itemID="{7FB6147C-F0B5-4BED-AEF0-4B0CDFB440B2}"/>
</file>

<file path=customXml/itemProps3.xml><?xml version="1.0" encoding="utf-8"?>
<ds:datastoreItem xmlns:ds="http://schemas.openxmlformats.org/officeDocument/2006/customXml" ds:itemID="{8FA08A10-2321-4E1E-89AC-060A7548A37F}"/>
</file>

<file path=customXml/itemProps4.xml><?xml version="1.0" encoding="utf-8"?>
<ds:datastoreItem xmlns:ds="http://schemas.openxmlformats.org/officeDocument/2006/customXml" ds:itemID="{065773F5-2834-431B-8895-67B03200F815}"/>
</file>

<file path=docProps/app.xml><?xml version="1.0" encoding="utf-8"?>
<Properties xmlns="http://schemas.openxmlformats.org/officeDocument/2006/extended-properties" xmlns:vt="http://schemas.openxmlformats.org/officeDocument/2006/docPropsVTypes">
  <Template>Cadre</Template>
  <TotalTime>64</TotalTime>
  <Words>273</Words>
  <Application>Microsoft Office PowerPoint</Application>
  <PresentationFormat>Grand écran</PresentationFormat>
  <Paragraphs>54</Paragraphs>
  <Slides>16</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16</vt:i4>
      </vt:variant>
    </vt:vector>
  </HeadingPairs>
  <TitlesOfParts>
    <vt:vector size="19" baseType="lpstr">
      <vt:lpstr>Century Gothic</vt:lpstr>
      <vt:lpstr>Wingdings 2</vt:lpstr>
      <vt:lpstr>Cadre</vt:lpstr>
      <vt:lpstr>L’intelligence ? </vt:lpstr>
      <vt:lpstr>Présentation PowerPoint</vt:lpstr>
      <vt:lpstr>Présentation PowerPoint</vt:lpstr>
      <vt:lpstr>Définition</vt:lpstr>
      <vt:lpstr>Définition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Donc…</vt:lpstr>
      <vt:lpstr>Des  exemples</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Qu’est-ce que l’intelligence? </dc:title>
  <dc:creator>Utilisateur Microsoft Office</dc:creator>
  <cp:lastModifiedBy>Girard Anaïs</cp:lastModifiedBy>
  <cp:revision>23</cp:revision>
  <dcterms:created xsi:type="dcterms:W3CDTF">2022-10-27T17:14:45Z</dcterms:created>
  <dcterms:modified xsi:type="dcterms:W3CDTF">2025-12-01T15:22:10Z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0x0101004037A2B173DFD74E813BDF351F17E8EF</vt:lpwstr>
  </property>
  <property fmtid="{D5CDD505-2E9C-101B-9397-08002B2CF9AE}" pid="3" name="_dlc_DocIdItemGuid">
    <vt:lpwstr>12c86e6b-f215-4ce2-a0b8-fbb482e3bfaf</vt:lpwstr>
  </property>
</Properties>
</file>